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8" r:id="rId8"/>
    <p:sldId id="263" r:id="rId9"/>
    <p:sldId id="264" r:id="rId10"/>
    <p:sldId id="266" r:id="rId11"/>
    <p:sldId id="26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8897" autoAdjust="0"/>
  </p:normalViewPr>
  <p:slideViewPr>
    <p:cSldViewPr snapToGrid="0">
      <p:cViewPr varScale="1">
        <p:scale>
          <a:sx n="89" d="100"/>
          <a:sy n="89" d="100"/>
        </p:scale>
        <p:origin x="11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9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BF7DF8-430D-4567-8A19-E827D94B146B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D207E8-47F1-4A8A-8AAC-50D560EF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2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DE9AF3-381F-4434-B4CA-6981CD61A11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908D1-187D-49B4-9B93-F287DA00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2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3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Fyre</a:t>
            </a:r>
            <a:r>
              <a:rPr lang="en-US" dirty="0"/>
              <a:t> has technically been overruled Daubert, however Cal Supremes have conflagrated it into a Kelly rule.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2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6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7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7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08D1-187D-49B4-9B93-F287DA008A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E155-AD1E-41C8-BE36-EA859E280DB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AA0-D940-4A3E-ACD3-F727DBE0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1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2000"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55FA-EC88-4DFD-B84F-C134E1D625F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135C-230B-4182-B8FC-1268197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i="1" kern="1600" dirty="0">
                <a:latin typeface="Times New Roman" panose="02020603050405020304" pitchFamily="18" charset="0"/>
              </a:rPr>
              <a:t>HOW THE COURT SEES NEW</a:t>
            </a:r>
            <a:br>
              <a:rPr lang="en-US" sz="5400" i="1" kern="1600" dirty="0">
                <a:latin typeface="Times New Roman" panose="02020603050405020304" pitchFamily="18" charset="0"/>
              </a:rPr>
            </a:br>
            <a:r>
              <a:rPr lang="en-US" sz="5400" i="1" kern="1600" dirty="0">
                <a:latin typeface="Times New Roman" panose="02020603050405020304" pitchFamily="18" charset="0"/>
              </a:rPr>
              <a:t>TECHNOLOGY</a:t>
            </a:r>
            <a:endParaRPr lang="en-US" sz="5400" kern="16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A picture containing outdoor, sky, nature&#10;&#10;Description generated with very high confidence">
            <a:extLst>
              <a:ext uri="{FF2B5EF4-FFF2-40B4-BE49-F238E27FC236}">
                <a16:creationId xmlns:a16="http://schemas.microsoft.com/office/drawing/2014/main" id="{FCE9B09D-C8FC-41BD-8C83-96458C80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1825625"/>
            <a:ext cx="6588368" cy="46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57" y="2863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kern="1600" dirty="0">
                <a:solidFill>
                  <a:srgbClr val="002060"/>
                </a:solidFill>
                <a:latin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599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5" y="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Help?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545476" y="4438114"/>
            <a:ext cx="5771940" cy="222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Rounded MT Bold" panose="020F0704030504030204" pitchFamily="34" charset="0"/>
              </a:rPr>
              <a:t>Michael J. Yraceburn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Supervising Deputy District Attorney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Kern County District Attorney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myraceburn@KernDA.org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(O) 661-868-2321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(C) 661-699-3168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AF7C1-35B7-4502-B193-602D2004D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5" y="1325564"/>
            <a:ext cx="7051279" cy="48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2"/>
            <a:ext cx="10515600" cy="1325563"/>
          </a:xfrm>
        </p:spPr>
        <p:txBody>
          <a:bodyPr/>
          <a:lstStyle/>
          <a:p>
            <a:pPr algn="ctr"/>
            <a:r>
              <a:rPr lang="en-US" b="0" i="0" u="none" strike="noStrike" kern="1600" baseline="0" dirty="0">
                <a:latin typeface="Times New Roman" panose="02020603050405020304" pitchFamily="18" charset="0"/>
              </a:rPr>
              <a:t>California v. Federal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68525"/>
            <a:ext cx="10515600" cy="435133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California is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Kelly+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Federal is 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Daubert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Kumho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</a:p>
          <a:p>
            <a:pPr lvl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Federal Rules of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Evid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702  </a:t>
            </a:r>
          </a:p>
          <a:p>
            <a:pPr lvl="1"/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Daubert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v. Merrell Dow Pharmaceuticals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(1993) 509 U.S. 579  </a:t>
            </a:r>
          </a:p>
          <a:p>
            <a:pPr lvl="1"/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Kumho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Tire Co. Ltd v. Carmichael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(1999) 526 U.S. 137</a:t>
            </a:r>
          </a:p>
        </p:txBody>
      </p:sp>
    </p:spTree>
    <p:extLst>
      <p:ext uri="{BB962C8B-B14F-4D97-AF65-F5344CB8AC3E}">
        <p14:creationId xmlns:p14="http://schemas.microsoft.com/office/powerpoint/2010/main" val="7230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7985"/>
            <a:ext cx="10515600" cy="1325563"/>
          </a:xfrm>
        </p:spPr>
        <p:txBody>
          <a:bodyPr/>
          <a:lstStyle/>
          <a:p>
            <a:pPr algn="ctr"/>
            <a:r>
              <a:rPr lang="en-US" b="0" i="0" u="none" strike="noStrike" kern="1600" baseline="0" dirty="0">
                <a:latin typeface="Times New Roman" panose="02020603050405020304" pitchFamily="18" charset="0"/>
              </a:rPr>
              <a:t>The Basics for California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13548"/>
            <a:ext cx="10515600" cy="4899979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As a threshold issue, the court must determine if the methodology of the scientific testing is in fact “new?” </a:t>
            </a:r>
          </a:p>
          <a:p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Kelly/Frye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hearing is not required for new devices; it applies to new methodologies.  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Cases: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People v. Kelly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(1976) 17 C.3d 24 </a:t>
            </a:r>
          </a:p>
          <a:p>
            <a:pPr lvl="1"/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Frye v. United States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(1923) 54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App.D.C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46, 293 F. 1013</a:t>
            </a:r>
          </a:p>
        </p:txBody>
      </p:sp>
    </p:spTree>
    <p:extLst>
      <p:ext uri="{BB962C8B-B14F-4D97-AF65-F5344CB8AC3E}">
        <p14:creationId xmlns:p14="http://schemas.microsoft.com/office/powerpoint/2010/main" val="33780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u="none" strike="noStrike" kern="1600" baseline="0" dirty="0">
                <a:latin typeface="Times New Roman" panose="02020603050405020304" pitchFamily="18" charset="0"/>
              </a:rPr>
              <a:t>So how does it work in California?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1" y="1825626"/>
            <a:ext cx="11727180" cy="4643756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First there has to be a scientific test or methodology that is relevant to an issue in the case.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Then, one of the parties need to object to it based on foundation; i.e. reliability and acceptability.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The Court then holds a hearing pursuant to Evidence Code section 402.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Court makes a finding that the methodology either does or does not meet the test for admissibility.  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If so, it is presented to the jury.  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Opposing Party can still attack it on its merits.  </a:t>
            </a:r>
          </a:p>
        </p:txBody>
      </p:sp>
    </p:spTree>
    <p:extLst>
      <p:ext uri="{BB962C8B-B14F-4D97-AF65-F5344CB8AC3E}">
        <p14:creationId xmlns:p14="http://schemas.microsoft.com/office/powerpoint/2010/main" val="8153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u="none" strike="noStrike" kern="1600" baseline="0" dirty="0">
                <a:latin typeface="Times New Roman" panose="02020603050405020304" pitchFamily="18" charset="0"/>
              </a:rPr>
              <a:t>What is the California test?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94460"/>
            <a:ext cx="11003280" cy="512064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Is this actually new?  </a:t>
            </a:r>
          </a:p>
          <a:p>
            <a:pPr lvl="1"/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Threshold issue.  </a:t>
            </a:r>
          </a:p>
          <a:p>
            <a:pPr lvl="1"/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Hearing can end right here  </a:t>
            </a:r>
          </a:p>
          <a:p>
            <a:pPr lvl="1"/>
            <a:r>
              <a:rPr lang="en-US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People v. Bury</a:t>
            </a:r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(1996) 41 Cal.App.4th 1194 – the PAS case  </a:t>
            </a:r>
          </a:p>
          <a:p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If it is new, it is a 3 prong test:</a:t>
            </a:r>
          </a:p>
          <a:p>
            <a:pPr lvl="1"/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The reliability of the method must be generally accepted by recognized authorities in the scientific field in which the test belongs.</a:t>
            </a:r>
          </a:p>
          <a:p>
            <a:pPr lvl="1"/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A witness giving expert testimony must be qualified as an expert on the subject.</a:t>
            </a:r>
          </a:p>
          <a:p>
            <a:pPr lvl="1"/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It must be shown that correct scientific procedures were used in administering the method.</a:t>
            </a:r>
          </a:p>
        </p:txBody>
      </p:sp>
    </p:spTree>
    <p:extLst>
      <p:ext uri="{BB962C8B-B14F-4D97-AF65-F5344CB8AC3E}">
        <p14:creationId xmlns:p14="http://schemas.microsoft.com/office/powerpoint/2010/main" val="39752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168" y="6231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kern="1600" dirty="0">
                <a:latin typeface="Times New Roman" panose="02020603050405020304" pitchFamily="18" charset="0"/>
              </a:rPr>
              <a:t>The reliability of the method must be generally accepted by recognized authorities in the scientific field in which the test belongs</a:t>
            </a:r>
            <a:r>
              <a:rPr lang="en-US" b="0" i="0" u="none" strike="noStrike" kern="1600" baseline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2118041"/>
            <a:ext cx="11644448" cy="4397059"/>
          </a:xfrm>
        </p:spPr>
        <p:txBody>
          <a:bodyPr>
            <a:normAutofit fontScale="92500"/>
          </a:bodyPr>
          <a:lstStyle/>
          <a:p>
            <a:pPr lvl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Court takes judicial notice of case law, other state statutory schemes and peer reviewed articles from scientific journals, or similar publications</a:t>
            </a:r>
          </a:p>
          <a:p>
            <a:pPr lvl="2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See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People v. Leahy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(1994) 8 Cal.4</a:t>
            </a:r>
            <a:r>
              <a:rPr lang="en-US" sz="3200" b="1" baseline="30000" dirty="0">
                <a:solidFill>
                  <a:srgbClr val="0070C0"/>
                </a:solidFill>
                <a:latin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587, 611-612.</a:t>
            </a:r>
          </a:p>
          <a:p>
            <a:pPr lvl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Included in that judicial notice should be those studies that suggest the possibility of error in the tests or experiments.</a:t>
            </a:r>
          </a:p>
          <a:p>
            <a:pPr lvl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The goal is to present a consensus drawn from the widest cross-section of the relevant, qualified scientific community.</a:t>
            </a:r>
          </a:p>
          <a:p>
            <a:pPr lvl="2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People v. Reilly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(1987) 196 Cal.App.3d 1127, 1148</a:t>
            </a:r>
          </a:p>
        </p:txBody>
      </p:sp>
    </p:spTree>
    <p:extLst>
      <p:ext uri="{BB962C8B-B14F-4D97-AF65-F5344CB8AC3E}">
        <p14:creationId xmlns:p14="http://schemas.microsoft.com/office/powerpoint/2010/main" val="36678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E6E15BA4-DA74-4F3F-AB62-C4BB6AA7C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216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700"/>
            <a:ext cx="10515600" cy="1325563"/>
          </a:xfrm>
        </p:spPr>
        <p:txBody>
          <a:bodyPr/>
          <a:lstStyle/>
          <a:p>
            <a:r>
              <a:rPr lang="en-US" b="0" i="0" u="none" strike="noStrike" kern="1600" baseline="0" dirty="0">
                <a:latin typeface="Times New Roman" panose="02020603050405020304" pitchFamily="18" charset="0"/>
              </a:rPr>
              <a:t>A witness giving expert testimony must be qualified as an expert on the subject.</a:t>
            </a:r>
          </a:p>
        </p:txBody>
      </p:sp>
      <p:pic>
        <p:nvPicPr>
          <p:cNvPr id="7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C2F3739D-221C-4BA4-8B9B-1AC75BBB7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84" y="2039814"/>
            <a:ext cx="4349261" cy="39858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93874-BF5E-45F4-BFFE-F832D12EF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75738" cy="4351338"/>
          </a:xfrm>
        </p:spPr>
        <p:txBody>
          <a:bodyPr/>
          <a:lstStyle/>
          <a:p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Truth is, almost anyone can qualify as an expert if the proper foundation can be laid out by the attorney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6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8" y="4099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kern="1600" baseline="0" dirty="0">
                <a:latin typeface="Times New Roman" panose="02020603050405020304" pitchFamily="18" charset="0"/>
              </a:rPr>
              <a:t>It must be shown that correct scientific procedures were used in administering the method.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092" y="1988738"/>
            <a:ext cx="11140440" cy="3685231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The administration of the test must match the science – </a:t>
            </a:r>
          </a:p>
          <a:p>
            <a:pPr lvl="1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Think blood draw -  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Must be done in a medically approved fashion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Must be preserved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Must be tested in a Title 17 Laboratory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Here is where the testing methodology comes in</a:t>
            </a:r>
          </a:p>
        </p:txBody>
      </p:sp>
    </p:spTree>
    <p:extLst>
      <p:ext uri="{BB962C8B-B14F-4D97-AF65-F5344CB8AC3E}">
        <p14:creationId xmlns:p14="http://schemas.microsoft.com/office/powerpoint/2010/main" val="35887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T Document" ma:contentTypeID="0x010100C95025DAC7DC5B458692865356BDAF0C01003F6203BBCCE62149A971832E6CBB59CD" ma:contentTypeVersion="7" ma:contentTypeDescription="" ma:contentTypeScope="" ma:versionID="58eda55a09e0079d41133df946cc0fdd">
  <xsd:schema xmlns:xsd="http://www.w3.org/2001/XMLSchema" xmlns:xs="http://www.w3.org/2001/XMLSchema" xmlns:p="http://schemas.microsoft.com/office/2006/metadata/properties" xmlns:ns2="76bdb9c2-3652-4bd5-b330-1eb3d8127efd" xmlns:ns3="68277c8b-40b7-4975-9c2b-9735b8d0fd3a" targetNamespace="http://schemas.microsoft.com/office/2006/metadata/properties" ma:root="true" ma:fieldsID="7f3e1a6aa91ebbccf6f75901c16c696b" ns2:_="" ns3:_="">
    <xsd:import namespace="76bdb9c2-3652-4bd5-b330-1eb3d8127efd"/>
    <xsd:import namespace="68277c8b-40b7-4975-9c2b-9735b8d0fd3a"/>
    <xsd:element name="properties">
      <xsd:complexType>
        <xsd:sequence>
          <xsd:element name="documentManagement">
            <xsd:complexType>
              <xsd:all>
                <xsd:element ref="ns2:scGroup" minOccurs="0"/>
                <xsd:element ref="ns2:pdccc231aef342cf8ae39ad99e00fd85" minOccurs="0"/>
                <xsd:element ref="ns2:TaxCatchAll" minOccurs="0"/>
                <xsd:element ref="ns2:TaxCatchAllLabel" minOccurs="0"/>
                <xsd:element ref="ns2:c700ff25e99e4baaab6915db9322d896" minOccurs="0"/>
                <xsd:element ref="ns3:lcDisplayOn" minOccurs="0"/>
                <xsd:element ref="ns2:sc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db9c2-3652-4bd5-b330-1eb3d8127efd" elementFormDefault="qualified">
    <xsd:import namespace="http://schemas.microsoft.com/office/2006/documentManagement/types"/>
    <xsd:import namespace="http://schemas.microsoft.com/office/infopath/2007/PartnerControls"/>
    <xsd:element name="scGroup" ma:index="8" nillable="true" ma:displayName="Group By" ma:internalName="scGroup">
      <xsd:simpleType>
        <xsd:restriction base="dms:Text">
          <xsd:maxLength value="255"/>
        </xsd:restriction>
      </xsd:simpleType>
    </xsd:element>
    <xsd:element name="pdccc231aef342cf8ae39ad99e00fd85" ma:index="9" ma:taxonomy="true" ma:internalName="pdccc231aef342cf8ae39ad99e00fd85" ma:taxonomyFieldName="scShowOn" ma:displayName="Show On" ma:default="" ma:fieldId="{9dccc231-aef3-42cf-8ae3-9ad99e00fd85}" ma:taxonomyMulti="true" ma:sspId="d5194381-d5f3-48ad-bfdf-a4e78978e60f" ma:termSetId="60be2733-c40e-4f75-96cc-b67d4d71e1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904c6fb-bdbd-4e89-9e2a-629e119dbe4b}" ma:internalName="TaxCatchAll" ma:showField="CatchAllData" ma:web="76bdb9c2-3652-4bd5-b330-1eb3d8127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904c6fb-bdbd-4e89-9e2a-629e119dbe4b}" ma:internalName="TaxCatchAllLabel" ma:readOnly="true" ma:showField="CatchAllDataLabel" ma:web="76bdb9c2-3652-4bd5-b330-1eb3d8127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700ff25e99e4baaab6915db9322d896" ma:index="13" nillable="true" ma:taxonomy="true" ma:internalName="c700ff25e99e4baaab6915db9322d896" ma:taxonomyFieldName="scEntity" ma:displayName="Entity" ma:default="" ma:fieldId="{c700ff25-e99e-4baa-ab69-15db9322d896}" ma:sspId="d5194381-d5f3-48ad-bfdf-a4e78978e60f" ma:termSetId="4d8c84bd-b8bf-48dc-90c3-b4c9c9eff3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cRollupDescription" ma:index="16" nillable="true" ma:displayName="Rollup Description" ma:internalName="scRollup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77c8b-40b7-4975-9c2b-9735b8d0fd3a" elementFormDefault="qualified">
    <xsd:import namespace="http://schemas.microsoft.com/office/2006/documentManagement/types"/>
    <xsd:import namespace="http://schemas.microsoft.com/office/infopath/2007/PartnerControls"/>
    <xsd:element name="lcDisplayOn" ma:index="15" nillable="true" ma:displayName="Display On" ma:list="{37531895-d50e-4f41-9c78-15ded0f6e7b2}" ma:internalName="lcDisplayOn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DisplayOn xmlns="68277c8b-40b7-4975-9c2b-9735b8d0fd3a">
      <Value>26</Value>
    </lcDisplayOn>
    <c700ff25e99e4baaab6915db9322d896 xmlns="76bdb9c2-3652-4bd5-b330-1eb3d8127e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Impaired Driving</TermName>
          <TermId xmlns="http://schemas.microsoft.com/office/infopath/2007/PartnerControls">29e886d1-8142-4310-a6f0-7b74f82038a4</TermId>
        </TermInfo>
      </Terms>
    </c700ff25e99e4baaab6915db9322d896>
    <scGroup xmlns="76bdb9c2-3652-4bd5-b330-1eb3d8127efd">Courts and New Technology - presentation</scGroup>
    <TaxCatchAll xmlns="76bdb9c2-3652-4bd5-b330-1eb3d8127efd">
      <Value>41</Value>
      <Value>312</Value>
    </TaxCatchAll>
    <scRollupDescription xmlns="76bdb9c2-3652-4bd5-b330-1eb3d8127efd" xsi:nil="true"/>
    <pdccc231aef342cf8ae39ad99e00fd85 xmlns="76bdb9c2-3652-4bd5-b330-1eb3d8127e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 Public Notice</TermName>
          <TermId xmlns="http://schemas.microsoft.com/office/infopath/2007/PartnerControls">0d8b8bf7-3186-4253-a8c8-f5057fa35a19</TermId>
        </TermInfo>
      </Terms>
    </pdccc231aef342cf8ae39ad99e00fd85>
  </documentManagement>
</p:properties>
</file>

<file path=customXml/itemProps1.xml><?xml version="1.0" encoding="utf-8"?>
<ds:datastoreItem xmlns:ds="http://schemas.openxmlformats.org/officeDocument/2006/customXml" ds:itemID="{C674469A-1DE4-4E55-AEC2-3B52131328F4}"/>
</file>

<file path=customXml/itemProps2.xml><?xml version="1.0" encoding="utf-8"?>
<ds:datastoreItem xmlns:ds="http://schemas.openxmlformats.org/officeDocument/2006/customXml" ds:itemID="{19A5D20B-6D17-49FA-860E-60103E82C12E}"/>
</file>

<file path=customXml/itemProps3.xml><?xml version="1.0" encoding="utf-8"?>
<ds:datastoreItem xmlns:ds="http://schemas.openxmlformats.org/officeDocument/2006/customXml" ds:itemID="{A3230A4E-1DD8-4984-9B1C-FC053EF6AF1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5561</TotalTime>
  <Words>608</Words>
  <Application>Microsoft Office PowerPoint</Application>
  <PresentationFormat>Widescreen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Times New Roman</vt:lpstr>
      <vt:lpstr>Office Theme</vt:lpstr>
      <vt:lpstr>HOW THE COURT SEES NEW TECHNOLOGY</vt:lpstr>
      <vt:lpstr>California v. Federal</vt:lpstr>
      <vt:lpstr>The Basics for California</vt:lpstr>
      <vt:lpstr>So how does it work in California?</vt:lpstr>
      <vt:lpstr>What is the California test?  </vt:lpstr>
      <vt:lpstr>The reliability of the method must be generally accepted by recognized authorities in the scientific field in which the test belongs.</vt:lpstr>
      <vt:lpstr>PowerPoint Presentation</vt:lpstr>
      <vt:lpstr>A witness giving expert testimony must be qualified as an expert on the subject.</vt:lpstr>
      <vt:lpstr>It must be shown that correct scientific procedures were used in administering the method.</vt:lpstr>
      <vt:lpstr>Questions?</vt:lpstr>
      <vt:lpstr>Need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J. Yraceburn</dc:creator>
  <cp:lastModifiedBy>Uddin, Naseer@CHP</cp:lastModifiedBy>
  <cp:revision>26</cp:revision>
  <cp:lastPrinted>2016-10-07T23:13:29Z</cp:lastPrinted>
  <dcterms:created xsi:type="dcterms:W3CDTF">2016-04-26T16:29:21Z</dcterms:created>
  <dcterms:modified xsi:type="dcterms:W3CDTF">2019-10-10T22:01:21Z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0x010100C95025DAC7DC5B458692865356BDAF0C01003F6203BBCCE62149A971832E6CBB59CD</vt:lpwstr>
  </property>
  <property fmtid="{D5CDD505-2E9C-101B-9397-08002B2CF9AE}" pid="3" name="scEntity">
    <vt:lpwstr>41;#Impaired Driving|29e886d1-8142-4310-a6f0-7b74f82038a4</vt:lpwstr>
  </property>
  <property fmtid="{D5CDD505-2E9C-101B-9397-08002B2CF9AE}" pid="4" name="scShowOn">
    <vt:lpwstr>312;#Final Public Notice|0d8b8bf7-3186-4253-a8c8-f5057fa35a19</vt:lpwstr>
  </property>
</Properties>
</file>